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327" r:id="rId3"/>
    <p:sldId id="329" r:id="rId4"/>
    <p:sldId id="326" r:id="rId5"/>
    <p:sldId id="332" r:id="rId6"/>
    <p:sldId id="333" r:id="rId7"/>
    <p:sldId id="340" r:id="rId8"/>
    <p:sldId id="312" r:id="rId9"/>
    <p:sldId id="341" r:id="rId10"/>
    <p:sldId id="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72"/>
      </p:cViewPr>
      <p:guideLst>
        <p:guide orient="horz" pos="1071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9DBD-78FA-4A5C-A6F8-967AE3200C4C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BFB1-B073-4000-B474-F2370EC4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0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9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6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5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7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3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5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6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0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F514-556B-4DB7-B73F-D51B49145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75052-EE1D-43C2-8C38-8316366E1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0195-CCE2-4112-805F-05CD2BA1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043F-0C94-423B-ADAB-DC0DDCE8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ACCF8-87B5-4469-B05D-9742875A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6EB2-D528-4A0F-B29A-C962FA46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F4F83-FC64-408A-B231-B35C3DF17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DDCA-DC08-4E8B-9EDA-CA4079A8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34B40-DE37-44C4-9BD2-830C3676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172D-F1F0-466A-98E0-7F3C4D9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F1AF5-02B3-4A7C-BA30-BD5206504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0F25D-ACA9-4622-B664-D6B706ECD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57BE-43F3-4C7A-B810-53C527A6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37B8-27E5-4E77-AB40-CB11B494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B953-9875-4C0A-B646-64746696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7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6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FBBE-1A01-4160-90B3-29592A12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0105-5E0C-4B91-863B-6EAF96D6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6DE9B-F99E-4E5B-91CD-7B616E9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6F9C7-1E0C-4CA4-9F1A-13C9180E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DA05-180D-4530-80C6-020AC507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5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6809-F678-4636-A757-DBAE8DEC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82745-A66B-4CB1-81EE-4F9EA501D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C448-668F-43E7-BC9F-37966799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42C4-CF9A-48D2-BD80-305F02FE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8D849-9492-4E8C-A7E6-C8D333A9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F48D-FE27-4AD3-A343-1BE1C7C0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FC75-FEC4-45EC-93AC-20F4C907F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2A435-6607-4A67-BC59-C797685A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051D7-3816-4B2A-AE48-07884685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1802A-BBFA-49FE-AE96-BCBB1A53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A20A5-0169-48C4-A147-FDD31632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733D-F2DE-4D2A-9FF1-300680A7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69F45-5427-47A5-B8FF-9AE30CC95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AA255-F55A-48AE-B14E-001A0B0B2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83AED-7C36-465D-B90E-E51B61655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5ED0-6179-44D5-BC56-054C5D3EF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BC26A-4C67-4D67-B803-DC3357A5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447A2-828C-407D-B6B9-57471DE9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7A90E-6BD4-4B3A-9563-35CEED97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1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0A16-3E1E-4018-A275-9F06C2D1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F8149-74A6-4B09-ABCD-3DEEA46A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2E8A4-75D3-4D46-A6E1-42F2CD8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7CCE2-A993-4792-B928-435E5D74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2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39087-435D-4C76-830A-ACD06A43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340F8-2DAA-4155-92F2-00529476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BD6CF-A6E6-4A88-B63A-15C0E363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0586-F786-4F17-862F-4084B2E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EB23-6ABA-46E9-A368-1646ACC7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7FA50-E17B-40C5-95DB-2B51E7F0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4CAF6-A515-4985-8477-3742BD27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EE73E-3991-4CE2-B64A-A56DC84D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F2C2A-991D-4989-905C-BCF2755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4C49-AA77-4B1A-82BE-0B1DD63A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DA5C4-31B6-47F6-9FAD-C4C33528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20660-6509-4027-89DF-63CFC3A8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FBA7-165E-4AE4-A488-7A7B7758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93AB7-438B-4471-853F-DFEE99D9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39A3-D5EC-45C7-91A6-66FBD46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6C68-500B-4958-8D88-A062365CA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B51D-AF98-4060-961F-0D2C94ED921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DCD50-6F9D-4F0B-A444-5D0BEFB89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6AD72-9268-43F0-B8D4-D0DB901D6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8DF40-7DB3-4B03-A8C2-D83D9E00B0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3" y="6172201"/>
            <a:ext cx="1913547" cy="5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print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nstaprint.co.uk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nlineprintsolution.co.uk/resourc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815" y="3180869"/>
            <a:ext cx="867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How to Grow Your Business By Selling Print Online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9304421" y="5903259"/>
            <a:ext cx="2887579" cy="95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38747" y="5771413"/>
            <a:ext cx="411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Presented by:  David </a:t>
            </a:r>
            <a:r>
              <a:rPr lang="en-GB" sz="2000" dirty="0" err="1">
                <a:latin typeface="Century Gothic" panose="020B0502020202020204" pitchFamily="34" charset="0"/>
              </a:rPr>
              <a:t>Whiteley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Stand P130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7" y="452570"/>
            <a:ext cx="3839913" cy="1102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075747-A37B-4130-B07A-DB6BF40D6BA0}"/>
              </a:ext>
            </a:extLst>
          </p:cNvPr>
          <p:cNvSpPr/>
          <p:nvPr/>
        </p:nvSpPr>
        <p:spPr>
          <a:xfrm>
            <a:off x="9899073" y="117764"/>
            <a:ext cx="2189018" cy="88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3315532" y="3401978"/>
            <a:ext cx="587141" cy="1550532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674901" y="3076121"/>
            <a:ext cx="923278" cy="689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464523" y="2393898"/>
            <a:ext cx="998971" cy="179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90523" y="2861715"/>
            <a:ext cx="2036299" cy="6526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62347" y="3401978"/>
            <a:ext cx="137962" cy="112088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523" y="340461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Digital Marketing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072" y="315879"/>
            <a:ext cx="1629468" cy="4857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5196" y="2118642"/>
            <a:ext cx="1553700" cy="1460071"/>
            <a:chOff x="2313978" y="2057400"/>
            <a:chExt cx="1424303" cy="1371599"/>
          </a:xfrm>
          <a:solidFill>
            <a:schemeClr val="bg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2313978" y="2057400"/>
              <a:ext cx="1424303" cy="137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4134" y="2361662"/>
              <a:ext cx="1363990" cy="6071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DIGITAL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MARKETING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001842" y="4405072"/>
            <a:ext cx="1109455" cy="10948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SEM</a:t>
            </a:r>
          </a:p>
        </p:txBody>
      </p:sp>
      <p:sp>
        <p:nvSpPr>
          <p:cNvPr id="28" name="Oval 27"/>
          <p:cNvSpPr/>
          <p:nvPr/>
        </p:nvSpPr>
        <p:spPr>
          <a:xfrm>
            <a:off x="481262" y="3427328"/>
            <a:ext cx="1244696" cy="1171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SEO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11640" y="2988849"/>
            <a:ext cx="1352430" cy="1263315"/>
            <a:chOff x="4035084" y="5281864"/>
            <a:chExt cx="1352430" cy="1263315"/>
          </a:xfrm>
        </p:grpSpPr>
        <p:sp>
          <p:nvSpPr>
            <p:cNvPr id="31" name="Oval 30"/>
            <p:cNvSpPr/>
            <p:nvPr/>
          </p:nvSpPr>
          <p:spPr>
            <a:xfrm>
              <a:off x="4035084" y="5281864"/>
              <a:ext cx="1317199" cy="12633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3876" y="5591692"/>
              <a:ext cx="13436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CONTENT</a:t>
              </a:r>
              <a:b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03182" y="1679521"/>
            <a:ext cx="1200607" cy="1109580"/>
            <a:chOff x="5239069" y="821984"/>
            <a:chExt cx="1200607" cy="1109580"/>
          </a:xfrm>
        </p:grpSpPr>
        <p:sp>
          <p:nvSpPr>
            <p:cNvPr id="30" name="Oval 29"/>
            <p:cNvSpPr/>
            <p:nvPr/>
          </p:nvSpPr>
          <p:spPr>
            <a:xfrm>
              <a:off x="5239069" y="821984"/>
              <a:ext cx="1200607" cy="11095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06902" y="102534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  <a:b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MEDIA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87998" y="4920426"/>
            <a:ext cx="1329210" cy="1171072"/>
            <a:chOff x="3733790" y="3356174"/>
            <a:chExt cx="1329210" cy="1171072"/>
          </a:xfrm>
        </p:grpSpPr>
        <p:sp>
          <p:nvSpPr>
            <p:cNvPr id="29" name="Oval 28"/>
            <p:cNvSpPr/>
            <p:nvPr/>
          </p:nvSpPr>
          <p:spPr>
            <a:xfrm>
              <a:off x="3769548" y="3356174"/>
              <a:ext cx="1247908" cy="1171072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3790" y="3618256"/>
              <a:ext cx="1329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  <a:b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PRODUCTION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96124" y="3747585"/>
            <a:ext cx="1400143" cy="1172841"/>
            <a:chOff x="8116387" y="3166978"/>
            <a:chExt cx="1196161" cy="1036053"/>
          </a:xfrm>
        </p:grpSpPr>
        <p:sp>
          <p:nvSpPr>
            <p:cNvPr id="35" name="Oval 34"/>
            <p:cNvSpPr/>
            <p:nvPr/>
          </p:nvSpPr>
          <p:spPr>
            <a:xfrm>
              <a:off x="8183166" y="3166978"/>
              <a:ext cx="1036277" cy="103605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C8A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16387" y="3413500"/>
              <a:ext cx="11961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EMAIL</a:t>
              </a:r>
              <a:b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MARKETING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3588986" y="3113316"/>
            <a:ext cx="828910" cy="81845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29202" y="5138775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Digital Marketing</a:t>
            </a:r>
            <a:br>
              <a:rPr lang="en-GB" sz="1400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 Infographic</a:t>
            </a:r>
          </a:p>
        </p:txBody>
      </p:sp>
      <p:sp>
        <p:nvSpPr>
          <p:cNvPr id="67" name="Oval 66"/>
          <p:cNvSpPr/>
          <p:nvPr/>
        </p:nvSpPr>
        <p:spPr>
          <a:xfrm>
            <a:off x="7747174" y="1849935"/>
            <a:ext cx="142444" cy="137850"/>
          </a:xfrm>
          <a:prstGeom prst="ellipse">
            <a:avLst/>
          </a:prstGeom>
          <a:solidFill>
            <a:srgbClr val="6A1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7995110" y="1852207"/>
            <a:ext cx="142444" cy="1378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8229398" y="1854479"/>
            <a:ext cx="142444" cy="137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5947192" y="124476"/>
            <a:ext cx="3157818" cy="1129625"/>
            <a:chOff x="7737892" y="124476"/>
            <a:chExt cx="3157818" cy="1129625"/>
          </a:xfrm>
        </p:grpSpPr>
        <p:sp>
          <p:nvSpPr>
            <p:cNvPr id="71" name="TextBox 70"/>
            <p:cNvSpPr txBox="1"/>
            <p:nvPr/>
          </p:nvSpPr>
          <p:spPr>
            <a:xfrm>
              <a:off x="7737892" y="124476"/>
              <a:ext cx="2404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Opportunity Areas: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8008225" y="595363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015177" y="1043173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015406" y="825297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69296" y="514147"/>
              <a:ext cx="2144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</a:rPr>
                <a:t>Increase Turnover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72834" y="723036"/>
              <a:ext cx="214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</a:rPr>
                <a:t>Reduce Admin Costs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83471" y="946324"/>
              <a:ext cx="2712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</a:rPr>
                <a:t>Improve Customer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1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55" grpId="0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4F7F9-A9B1-44C9-9D9A-1490B60A884F}"/>
              </a:ext>
            </a:extLst>
          </p:cNvPr>
          <p:cNvSpPr txBox="1"/>
          <p:nvPr/>
        </p:nvSpPr>
        <p:spPr>
          <a:xfrm>
            <a:off x="299502" y="335723"/>
            <a:ext cx="353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Agenda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3C723-A8FF-452A-9624-FA512705D7F3}"/>
              </a:ext>
            </a:extLst>
          </p:cNvPr>
          <p:cNvSpPr txBox="1"/>
          <p:nvPr/>
        </p:nvSpPr>
        <p:spPr>
          <a:xfrm>
            <a:off x="720287" y="1313276"/>
            <a:ext cx="4104632" cy="343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The Opportunity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Print eCommerce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Web to Print eCommerce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Back-Office System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A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1DECF-7C6F-4FFB-B678-94BD23795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41" y="1615309"/>
            <a:ext cx="7551865" cy="31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976" y="35003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The Opportunity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3745" y="2105277"/>
            <a:ext cx="3881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– more orders and enquiries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7701" y="3651664"/>
            <a:ext cx="4321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– more efficient admin processes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3744" y="5171399"/>
            <a:ext cx="543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– 24 hour service with easy online ordering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12875" y="3235804"/>
            <a:ext cx="1317199" cy="1263315"/>
            <a:chOff x="5222882" y="5010155"/>
            <a:chExt cx="1317199" cy="1263315"/>
          </a:xfrm>
          <a:solidFill>
            <a:schemeClr val="accent6"/>
          </a:solidFill>
        </p:grpSpPr>
        <p:sp>
          <p:nvSpPr>
            <p:cNvPr id="14" name="Oval 13"/>
            <p:cNvSpPr/>
            <p:nvPr/>
          </p:nvSpPr>
          <p:spPr>
            <a:xfrm>
              <a:off x="5222882" y="5010155"/>
              <a:ext cx="1317199" cy="12633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4070" y="5127479"/>
              <a:ext cx="934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Reduce</a:t>
              </a:r>
              <a:br>
                <a:rPr lang="en-GB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Admin </a:t>
              </a:r>
              <a:br>
                <a:rPr lang="en-GB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Costs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2875" y="1695994"/>
            <a:ext cx="1317199" cy="1263315"/>
            <a:chOff x="7621176" y="3768892"/>
            <a:chExt cx="1317199" cy="1263315"/>
          </a:xfrm>
        </p:grpSpPr>
        <p:sp>
          <p:nvSpPr>
            <p:cNvPr id="17" name="Oval 16"/>
            <p:cNvSpPr/>
            <p:nvPr/>
          </p:nvSpPr>
          <p:spPr>
            <a:xfrm>
              <a:off x="7621176" y="3768892"/>
              <a:ext cx="1317199" cy="1263315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1589" y="4014552"/>
              <a:ext cx="1088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Increase</a:t>
              </a:r>
              <a:br>
                <a:rPr lang="en-GB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Turnover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2875" y="4778513"/>
            <a:ext cx="1317199" cy="1263315"/>
            <a:chOff x="2706536" y="5032207"/>
            <a:chExt cx="1317199" cy="1263315"/>
          </a:xfrm>
        </p:grpSpPr>
        <p:sp>
          <p:nvSpPr>
            <p:cNvPr id="20" name="Oval 19"/>
            <p:cNvSpPr/>
            <p:nvPr/>
          </p:nvSpPr>
          <p:spPr>
            <a:xfrm>
              <a:off x="2706536" y="5032207"/>
              <a:ext cx="1317199" cy="12633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03105" y="5149531"/>
              <a:ext cx="11680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Improve</a:t>
              </a:r>
              <a:br>
                <a:rPr lang="en-GB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Customer</a:t>
              </a:r>
              <a:br>
                <a:rPr lang="en-GB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Service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02991" y="3589654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= Improved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35065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>
            <a:off x="6945524" y="4165363"/>
            <a:ext cx="1238471" cy="103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36023" y="4170958"/>
            <a:ext cx="921659" cy="64331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824256" y="4162938"/>
            <a:ext cx="21174" cy="11947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763401" y="1929517"/>
            <a:ext cx="8390" cy="12463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735216" y="2452075"/>
            <a:ext cx="859062" cy="74287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953544" y="3178779"/>
            <a:ext cx="1238471" cy="103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139651" y="2562728"/>
            <a:ext cx="1276947" cy="1171574"/>
            <a:chOff x="2313978" y="2057400"/>
            <a:chExt cx="1424303" cy="13715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0" name="Oval 49"/>
            <p:cNvSpPr/>
            <p:nvPr/>
          </p:nvSpPr>
          <p:spPr>
            <a:xfrm>
              <a:off x="2313978" y="2057400"/>
              <a:ext cx="1424303" cy="137159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Sales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51843" y="2486065"/>
              <a:ext cx="797799" cy="46842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Sales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6144868" y="3575826"/>
            <a:ext cx="1276948" cy="1171574"/>
          </a:xfrm>
          <a:prstGeom prst="ellipse">
            <a:avLst/>
          </a:prstGeom>
          <a:solidFill>
            <a:srgbClr val="C8A4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874046" y="3563385"/>
            <a:ext cx="1922486" cy="12521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20440BC-1601-4B78-AF80-327AE8FDBD69}"/>
              </a:ext>
            </a:extLst>
          </p:cNvPr>
          <p:cNvGrpSpPr/>
          <p:nvPr/>
        </p:nvGrpSpPr>
        <p:grpSpPr>
          <a:xfrm>
            <a:off x="4299771" y="2948735"/>
            <a:ext cx="1466919" cy="1154114"/>
            <a:chOff x="4299771" y="2948735"/>
            <a:chExt cx="1466919" cy="11541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649006-2981-4503-8725-134340618F28}"/>
                </a:ext>
              </a:extLst>
            </p:cNvPr>
            <p:cNvGrpSpPr/>
            <p:nvPr/>
          </p:nvGrpSpPr>
          <p:grpSpPr>
            <a:xfrm>
              <a:off x="4299771" y="3008901"/>
              <a:ext cx="1466919" cy="1035208"/>
              <a:chOff x="4299771" y="3008901"/>
              <a:chExt cx="1466919" cy="1035208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V="1">
                <a:off x="4299771" y="3563036"/>
                <a:ext cx="707312" cy="349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4727798" y="3008901"/>
                <a:ext cx="1038892" cy="1035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1107" y="2948735"/>
              <a:ext cx="822889" cy="1154114"/>
            </a:xfrm>
            <a:prstGeom prst="rect">
              <a:avLst/>
            </a:prstGeom>
          </p:spPr>
        </p:pic>
      </p:grpSp>
      <p:sp>
        <p:nvSpPr>
          <p:cNvPr id="39" name="Oval 38"/>
          <p:cNvSpPr/>
          <p:nvPr/>
        </p:nvSpPr>
        <p:spPr>
          <a:xfrm>
            <a:off x="6611850" y="3428765"/>
            <a:ext cx="319883" cy="27567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6139651" y="3956473"/>
            <a:ext cx="133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91" name="Cloud 90"/>
          <p:cNvSpPr/>
          <p:nvPr/>
        </p:nvSpPr>
        <p:spPr>
          <a:xfrm>
            <a:off x="930916" y="2840458"/>
            <a:ext cx="1556084" cy="1370668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1114717" y="3106514"/>
            <a:ext cx="126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Digital Marketing</a:t>
            </a:r>
          </a:p>
        </p:txBody>
      </p:sp>
      <p:sp>
        <p:nvSpPr>
          <p:cNvPr id="93" name="Right Arrow 92"/>
          <p:cNvSpPr/>
          <p:nvPr/>
        </p:nvSpPr>
        <p:spPr>
          <a:xfrm>
            <a:off x="2560272" y="3413462"/>
            <a:ext cx="363818" cy="33041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1" name="Group 160"/>
          <p:cNvGrpSpPr/>
          <p:nvPr/>
        </p:nvGrpSpPr>
        <p:grpSpPr>
          <a:xfrm>
            <a:off x="7626362" y="2219936"/>
            <a:ext cx="2564073" cy="369332"/>
            <a:chOff x="7626362" y="2219936"/>
            <a:chExt cx="2564073" cy="369332"/>
          </a:xfrm>
        </p:grpSpPr>
        <p:sp>
          <p:nvSpPr>
            <p:cNvPr id="60" name="TextBox 59"/>
            <p:cNvSpPr txBox="1"/>
            <p:nvPr/>
          </p:nvSpPr>
          <p:spPr>
            <a:xfrm>
              <a:off x="7626362" y="2219936"/>
              <a:ext cx="1859292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Quotation System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9647655" y="2353753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10047991" y="2356025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9853654" y="2348772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281549" y="2965226"/>
            <a:ext cx="2341773" cy="369332"/>
            <a:chOff x="8281549" y="2965226"/>
            <a:chExt cx="2341773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281549" y="2965226"/>
              <a:ext cx="1726435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W2P Storefronts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10061492" y="3085339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10480878" y="3087611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267491" y="3089883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664584" y="5424540"/>
            <a:ext cx="2135053" cy="369332"/>
            <a:chOff x="6664584" y="5424540"/>
            <a:chExt cx="2135053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6664584" y="5424540"/>
              <a:ext cx="1647695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Online Proofing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8657193" y="5559136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8449204" y="5561405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737892" y="124476"/>
            <a:ext cx="3157818" cy="1191180"/>
            <a:chOff x="7737892" y="124476"/>
            <a:chExt cx="3157818" cy="1191180"/>
          </a:xfrm>
        </p:grpSpPr>
        <p:sp>
          <p:nvSpPr>
            <p:cNvPr id="103" name="TextBox 102"/>
            <p:cNvSpPr txBox="1"/>
            <p:nvPr/>
          </p:nvSpPr>
          <p:spPr>
            <a:xfrm>
              <a:off x="7737892" y="124476"/>
              <a:ext cx="2404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Opportunity Areas: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8008225" y="595363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015177" y="1043173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8015406" y="825297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169296" y="514147"/>
              <a:ext cx="214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Increase Turnover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172834" y="723036"/>
              <a:ext cx="214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Reduce Admin Costs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183471" y="946324"/>
              <a:ext cx="271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Improve Customer Service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D9A73-1380-47D4-A8A6-D4E949031888}"/>
              </a:ext>
            </a:extLst>
          </p:cNvPr>
          <p:cNvGrpSpPr/>
          <p:nvPr/>
        </p:nvGrpSpPr>
        <p:grpSpPr>
          <a:xfrm>
            <a:off x="2982728" y="2947919"/>
            <a:ext cx="1293326" cy="1218064"/>
            <a:chOff x="2982728" y="2947919"/>
            <a:chExt cx="1293326" cy="1218064"/>
          </a:xfrm>
        </p:grpSpPr>
        <p:grpSp>
          <p:nvGrpSpPr>
            <p:cNvPr id="145" name="Group 144"/>
            <p:cNvGrpSpPr/>
            <p:nvPr/>
          </p:nvGrpSpPr>
          <p:grpSpPr>
            <a:xfrm>
              <a:off x="2982728" y="2947919"/>
              <a:ext cx="1293326" cy="1218064"/>
              <a:chOff x="2313978" y="2057400"/>
              <a:chExt cx="1424303" cy="1371599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2313978" y="2057400"/>
                <a:ext cx="1424303" cy="13715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Website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/>
                  <a:t>Visitors</a:t>
                </a: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2548629" y="2178606"/>
                <a:ext cx="1036886" cy="783668"/>
                <a:chOff x="2548629" y="2178606"/>
                <a:chExt cx="1036886" cy="783668"/>
              </a:xfrm>
            </p:grpSpPr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59416" y="2524124"/>
                  <a:ext cx="733425" cy="438150"/>
                </a:xfrm>
                <a:prstGeom prst="rect">
                  <a:avLst/>
                </a:prstGeom>
              </p:spPr>
            </p:pic>
            <p:sp>
              <p:nvSpPr>
                <p:cNvPr id="149" name="TextBox 148"/>
                <p:cNvSpPr txBox="1"/>
                <p:nvPr/>
              </p:nvSpPr>
              <p:spPr>
                <a:xfrm>
                  <a:off x="2548629" y="2178606"/>
                  <a:ext cx="10368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Website</a:t>
                  </a:r>
                </a:p>
              </p:txBody>
            </p:sp>
          </p:grpSp>
        </p:grpSp>
        <p:sp>
          <p:nvSpPr>
            <p:cNvPr id="150" name="TextBox 149"/>
            <p:cNvSpPr txBox="1"/>
            <p:nvPr/>
          </p:nvSpPr>
          <p:spPr>
            <a:xfrm>
              <a:off x="3140885" y="3702739"/>
              <a:ext cx="955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</a:rPr>
                <a:t>Visitors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495393" y="1533245"/>
            <a:ext cx="2523467" cy="369332"/>
            <a:chOff x="6495393" y="1476095"/>
            <a:chExt cx="2523467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6495393" y="1476095"/>
              <a:ext cx="1910459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Product Catalogue</a:t>
              </a:r>
            </a:p>
          </p:txBody>
        </p:sp>
        <p:sp>
          <p:nvSpPr>
            <p:cNvPr id="110" name="Oval 109"/>
            <p:cNvSpPr/>
            <p:nvPr/>
          </p:nvSpPr>
          <p:spPr>
            <a:xfrm>
              <a:off x="8669704" y="1594456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8876416" y="1594025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8284089" y="3977981"/>
            <a:ext cx="2083484" cy="369332"/>
            <a:chOff x="8284089" y="3977981"/>
            <a:chExt cx="2083484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8284089" y="3977981"/>
              <a:ext cx="1777603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Order Processing</a:t>
              </a:r>
            </a:p>
          </p:txBody>
        </p:sp>
        <p:sp>
          <p:nvSpPr>
            <p:cNvPr id="158" name="Oval 157"/>
            <p:cNvSpPr/>
            <p:nvPr/>
          </p:nvSpPr>
          <p:spPr>
            <a:xfrm>
              <a:off x="10225129" y="4091847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737892" y="4710471"/>
            <a:ext cx="1934356" cy="369332"/>
            <a:chOff x="7737892" y="4710471"/>
            <a:chExt cx="1934356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7737892" y="4710471"/>
              <a:ext cx="1673343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Artwork Upload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9529804" y="4834797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79253" y="340312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Print eCommerce</a:t>
            </a:r>
          </a:p>
        </p:txBody>
      </p:sp>
      <p:cxnSp>
        <p:nvCxnSpPr>
          <p:cNvPr id="68" name="Straight Arrow Connector 67"/>
          <p:cNvCxnSpPr>
            <a:cxnSpLocks/>
            <a:stCxn id="59" idx="1"/>
            <a:endCxn id="70" idx="3"/>
          </p:cNvCxnSpPr>
          <p:nvPr/>
        </p:nvCxnSpPr>
        <p:spPr>
          <a:xfrm flipH="1">
            <a:off x="5541421" y="1717911"/>
            <a:ext cx="953972" cy="10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F71717-9959-495D-A000-590D5CCEDCAC}"/>
              </a:ext>
            </a:extLst>
          </p:cNvPr>
          <p:cNvGrpSpPr/>
          <p:nvPr/>
        </p:nvGrpSpPr>
        <p:grpSpPr>
          <a:xfrm>
            <a:off x="3502573" y="919867"/>
            <a:ext cx="2038848" cy="1312413"/>
            <a:chOff x="3502573" y="919867"/>
            <a:chExt cx="2038848" cy="1312413"/>
          </a:xfrm>
        </p:grpSpPr>
        <p:grpSp>
          <p:nvGrpSpPr>
            <p:cNvPr id="3" name="Group 2"/>
            <p:cNvGrpSpPr/>
            <p:nvPr/>
          </p:nvGrpSpPr>
          <p:grpSpPr>
            <a:xfrm>
              <a:off x="3502573" y="919867"/>
              <a:ext cx="2038848" cy="1312413"/>
              <a:chOff x="3502573" y="919867"/>
              <a:chExt cx="2038848" cy="131241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502573" y="1180677"/>
                <a:ext cx="2038848" cy="1051603"/>
                <a:chOff x="3516641" y="1152541"/>
                <a:chExt cx="2038848" cy="1051603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516641" y="1177424"/>
                  <a:ext cx="2038848" cy="10267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313825" y="1152541"/>
                  <a:ext cx="116557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en-GB" sz="6000" dirty="0">
                    <a:solidFill>
                      <a:srgbClr val="115FD4"/>
                    </a:solidFill>
                  </a:endParaRPr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4165957" y="919867"/>
                <a:ext cx="142444" cy="137850"/>
              </a:xfrm>
              <a:prstGeom prst="ellipse">
                <a:avLst/>
              </a:prstGeom>
              <a:solidFill>
                <a:srgbClr val="6A1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623443" y="922139"/>
                <a:ext cx="142444" cy="13785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391006" y="924411"/>
                <a:ext cx="142444" cy="1378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FC9A126-234B-4B33-9254-D4C96CEAB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5381" y="1266260"/>
              <a:ext cx="655653" cy="662144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F357CA-976F-4707-BBAA-FD3D3CFA0501}"/>
                </a:ext>
              </a:extLst>
            </p:cNvPr>
            <p:cNvSpPr txBox="1"/>
            <p:nvPr/>
          </p:nvSpPr>
          <p:spPr>
            <a:xfrm>
              <a:off x="3700637" y="1851376"/>
              <a:ext cx="168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Online Ordering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1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9" grpId="0" animBg="1"/>
      <p:bldP spid="91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53" y="340461"/>
            <a:ext cx="401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Web to Print eCommerce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23946" y="3389896"/>
            <a:ext cx="483423" cy="56147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1280" y="4062162"/>
            <a:ext cx="457189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Ability to offer 3 design options: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/>
              <a:t>Client Supplies Artwork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/>
              <a:t>Own Design Service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/>
              <a:t>Template Customisation (Web to Print)</a:t>
            </a:r>
          </a:p>
        </p:txBody>
      </p:sp>
      <p:sp>
        <p:nvSpPr>
          <p:cNvPr id="12" name="Bent-Up Arrow 11"/>
          <p:cNvSpPr/>
          <p:nvPr/>
        </p:nvSpPr>
        <p:spPr>
          <a:xfrm>
            <a:off x="4940196" y="4743450"/>
            <a:ext cx="2622653" cy="971550"/>
          </a:xfrm>
          <a:prstGeom prst="bentUpArrow">
            <a:avLst>
              <a:gd name="adj1" fmla="val 25000"/>
              <a:gd name="adj2" fmla="val 24296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9448800" y="2887577"/>
            <a:ext cx="689811" cy="4073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896929" y="4247908"/>
            <a:ext cx="290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Editable Template Gallery </a:t>
            </a:r>
          </a:p>
        </p:txBody>
      </p:sp>
      <p:sp>
        <p:nvSpPr>
          <p:cNvPr id="44" name="Isosceles Triangle 43"/>
          <p:cNvSpPr/>
          <p:nvPr/>
        </p:nvSpPr>
        <p:spPr>
          <a:xfrm rot="2908816">
            <a:off x="4267393" y="1665893"/>
            <a:ext cx="457347" cy="26561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9271357" y="1891417"/>
            <a:ext cx="599930" cy="142394"/>
            <a:chOff x="9271357" y="1891417"/>
            <a:chExt cx="599930" cy="142394"/>
          </a:xfrm>
        </p:grpSpPr>
        <p:sp>
          <p:nvSpPr>
            <p:cNvPr id="61" name="Oval 60"/>
            <p:cNvSpPr/>
            <p:nvPr/>
          </p:nvSpPr>
          <p:spPr>
            <a:xfrm>
              <a:off x="9271357" y="1891417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9728843" y="1893689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9496406" y="1895961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1EBD58-B6B6-49D6-A2CD-D4FB048EF131}"/>
              </a:ext>
            </a:extLst>
          </p:cNvPr>
          <p:cNvGrpSpPr/>
          <p:nvPr/>
        </p:nvGrpSpPr>
        <p:grpSpPr>
          <a:xfrm>
            <a:off x="10324680" y="2772807"/>
            <a:ext cx="1731821" cy="1015739"/>
            <a:chOff x="10324680" y="2772807"/>
            <a:chExt cx="1731821" cy="1015739"/>
          </a:xfrm>
        </p:grpSpPr>
        <p:sp>
          <p:nvSpPr>
            <p:cNvPr id="56" name="TextBox 55"/>
            <p:cNvSpPr txBox="1"/>
            <p:nvPr/>
          </p:nvSpPr>
          <p:spPr>
            <a:xfrm>
              <a:off x="10324680" y="3419214"/>
              <a:ext cx="1731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Print Ready PDF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589AD5-ABB8-45A9-9EE7-52E2B4A50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4242" y="2772807"/>
              <a:ext cx="571833" cy="6393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A5D0AF-FEED-4A7A-AC7C-B033C4B92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796" y="1585492"/>
            <a:ext cx="3304126" cy="2662416"/>
          </a:xfrm>
          <a:prstGeom prst="rect">
            <a:avLst/>
          </a:prstGeom>
          <a:ln>
            <a:solidFill>
              <a:srgbClr val="691F99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2BB9F7-83DB-4C3A-9AED-7C4DA1A0AEF9}"/>
              </a:ext>
            </a:extLst>
          </p:cNvPr>
          <p:cNvGrpSpPr/>
          <p:nvPr/>
        </p:nvGrpSpPr>
        <p:grpSpPr>
          <a:xfrm>
            <a:off x="825925" y="1610086"/>
            <a:ext cx="3479464" cy="1621703"/>
            <a:chOff x="825925" y="1610086"/>
            <a:chExt cx="3479464" cy="1621703"/>
          </a:xfrm>
        </p:grpSpPr>
        <p:grpSp>
          <p:nvGrpSpPr>
            <p:cNvPr id="60" name="Group 59"/>
            <p:cNvGrpSpPr/>
            <p:nvPr/>
          </p:nvGrpSpPr>
          <p:grpSpPr>
            <a:xfrm>
              <a:off x="825925" y="1610086"/>
              <a:ext cx="3479464" cy="1621703"/>
              <a:chOff x="617741" y="1522549"/>
              <a:chExt cx="3479464" cy="162170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208779" y="202720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+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565063" y="2590693"/>
                <a:ext cx="119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Templates 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17741" y="1522549"/>
                <a:ext cx="3479464" cy="16217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 rot="19216253">
                <a:off x="3794059" y="1716825"/>
                <a:ext cx="131991" cy="7341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96745" y="1949438"/>
                <a:ext cx="7378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sz="5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580270" y="1901493"/>
                <a:ext cx="116557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GB" sz="6000" dirty="0">
                  <a:solidFill>
                    <a:srgbClr val="115FD4"/>
                  </a:solidFill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A1E2BC-6DD0-477C-9D1D-088C508BC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333" y="2031319"/>
              <a:ext cx="655653" cy="66214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8D4B25-9769-48C4-8E07-3579C4A4B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8044" y="1937580"/>
              <a:ext cx="742950" cy="8001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22CDAD-F5FD-4EC6-A26C-83D5056B3E20}"/>
                </a:ext>
              </a:extLst>
            </p:cNvPr>
            <p:cNvSpPr txBox="1"/>
            <p:nvPr/>
          </p:nvSpPr>
          <p:spPr>
            <a:xfrm>
              <a:off x="1074589" y="2658494"/>
              <a:ext cx="168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Online Ordering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E41735-20F0-4529-8C73-D3FDE078832E}"/>
              </a:ext>
            </a:extLst>
          </p:cNvPr>
          <p:cNvGrpSpPr/>
          <p:nvPr/>
        </p:nvGrpSpPr>
        <p:grpSpPr>
          <a:xfrm>
            <a:off x="7737892" y="124476"/>
            <a:ext cx="3157818" cy="1191180"/>
            <a:chOff x="7737892" y="124476"/>
            <a:chExt cx="3157818" cy="1191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2BBC15-BB1E-4E60-803A-D422DC43680B}"/>
                </a:ext>
              </a:extLst>
            </p:cNvPr>
            <p:cNvSpPr txBox="1"/>
            <p:nvPr/>
          </p:nvSpPr>
          <p:spPr>
            <a:xfrm>
              <a:off x="7737892" y="124476"/>
              <a:ext cx="2404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Opportunity Areas: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0F7477-359B-4D77-9B06-BB4DE65E1BEA}"/>
                </a:ext>
              </a:extLst>
            </p:cNvPr>
            <p:cNvSpPr/>
            <p:nvPr/>
          </p:nvSpPr>
          <p:spPr>
            <a:xfrm>
              <a:off x="8008225" y="595363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961856-5356-4B8D-93C3-2823B47699FB}"/>
                </a:ext>
              </a:extLst>
            </p:cNvPr>
            <p:cNvSpPr/>
            <p:nvPr/>
          </p:nvSpPr>
          <p:spPr>
            <a:xfrm>
              <a:off x="8015177" y="1043173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984F9D-BAC3-4715-86F1-6E8DC7CACA06}"/>
                </a:ext>
              </a:extLst>
            </p:cNvPr>
            <p:cNvSpPr/>
            <p:nvPr/>
          </p:nvSpPr>
          <p:spPr>
            <a:xfrm>
              <a:off x="8015406" y="825297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C0ADAD8-40A2-426E-B772-B68B568CAFE7}"/>
                </a:ext>
              </a:extLst>
            </p:cNvPr>
            <p:cNvSpPr txBox="1"/>
            <p:nvPr/>
          </p:nvSpPr>
          <p:spPr>
            <a:xfrm>
              <a:off x="8169296" y="514147"/>
              <a:ext cx="214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Increase Turnover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50BE4B-65E8-4ADA-9127-F8F84F960528}"/>
                </a:ext>
              </a:extLst>
            </p:cNvPr>
            <p:cNvSpPr txBox="1"/>
            <p:nvPr/>
          </p:nvSpPr>
          <p:spPr>
            <a:xfrm>
              <a:off x="8172834" y="723036"/>
              <a:ext cx="214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Reduce Admin Costs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67BC55-26AD-44DD-B2C9-D324F2C385E4}"/>
                </a:ext>
              </a:extLst>
            </p:cNvPr>
            <p:cNvSpPr txBox="1"/>
            <p:nvPr/>
          </p:nvSpPr>
          <p:spPr>
            <a:xfrm>
              <a:off x="8183471" y="946324"/>
              <a:ext cx="271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Improve Customer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9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bldLvl="5"/>
      <p:bldP spid="12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25" y="330733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Back-Office System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218948" y="1732545"/>
            <a:ext cx="3320716" cy="1235242"/>
            <a:chOff x="7218948" y="1732545"/>
            <a:chExt cx="3320716" cy="1235242"/>
          </a:xfrm>
        </p:grpSpPr>
        <p:sp>
          <p:nvSpPr>
            <p:cNvPr id="18" name="Rectangle 17"/>
            <p:cNvSpPr/>
            <p:nvPr/>
          </p:nvSpPr>
          <p:spPr>
            <a:xfrm>
              <a:off x="7218948" y="1732545"/>
              <a:ext cx="3320716" cy="12352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399496" y="1944944"/>
              <a:ext cx="1482389" cy="408121"/>
              <a:chOff x="2450591" y="2751451"/>
              <a:chExt cx="1482389" cy="417424"/>
            </a:xfrm>
            <a:solidFill>
              <a:srgbClr val="6A1F96"/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2450591" y="2753103"/>
                <a:ext cx="1482389" cy="415772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56407" y="2751451"/>
                <a:ext cx="1036887" cy="409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Website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881185" y="1939091"/>
              <a:ext cx="1482389" cy="416433"/>
              <a:chOff x="2450591" y="2742949"/>
              <a:chExt cx="1482389" cy="425926"/>
            </a:xfrm>
            <a:solidFill>
              <a:srgbClr val="6A1F96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2450591" y="2753103"/>
                <a:ext cx="1482389" cy="415772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31723" y="2742949"/>
                <a:ext cx="1353063" cy="409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Storefronts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410787" y="2339203"/>
              <a:ext cx="2952787" cy="408121"/>
              <a:chOff x="2450591" y="2751451"/>
              <a:chExt cx="1482389" cy="417424"/>
            </a:xfrm>
            <a:solidFill>
              <a:srgbClr val="6A1F96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2450591" y="2753103"/>
                <a:ext cx="1482389" cy="415772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47684" y="2751451"/>
                <a:ext cx="689386" cy="409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Back-Office</a:t>
                </a:r>
              </a:p>
            </p:txBody>
          </p:sp>
        </p:grpSp>
      </p:grpSp>
      <p:sp>
        <p:nvSpPr>
          <p:cNvPr id="19" name="Flowchart: Preparation 18"/>
          <p:cNvSpPr/>
          <p:nvPr/>
        </p:nvSpPr>
        <p:spPr>
          <a:xfrm>
            <a:off x="6367213" y="3256545"/>
            <a:ext cx="867782" cy="481264"/>
          </a:xfrm>
          <a:prstGeom prst="flowChartPrepar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API</a:t>
            </a:r>
          </a:p>
        </p:txBody>
      </p:sp>
      <p:sp>
        <p:nvSpPr>
          <p:cNvPr id="20" name="Flowchart: Preparation 19"/>
          <p:cNvSpPr/>
          <p:nvPr/>
        </p:nvSpPr>
        <p:spPr>
          <a:xfrm>
            <a:off x="8453289" y="3296651"/>
            <a:ext cx="867782" cy="481264"/>
          </a:xfrm>
          <a:prstGeom prst="flowChartPrepar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API</a:t>
            </a:r>
          </a:p>
        </p:txBody>
      </p:sp>
      <p:sp>
        <p:nvSpPr>
          <p:cNvPr id="21" name="Flowchart: Preparation 20"/>
          <p:cNvSpPr/>
          <p:nvPr/>
        </p:nvSpPr>
        <p:spPr>
          <a:xfrm>
            <a:off x="10554949" y="3296651"/>
            <a:ext cx="867782" cy="481264"/>
          </a:xfrm>
          <a:prstGeom prst="flowChartPrepar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API</a:t>
            </a:r>
          </a:p>
        </p:txBody>
      </p:sp>
      <p:sp>
        <p:nvSpPr>
          <p:cNvPr id="23" name="Oval 22"/>
          <p:cNvSpPr/>
          <p:nvPr/>
        </p:nvSpPr>
        <p:spPr>
          <a:xfrm>
            <a:off x="6051788" y="4101435"/>
            <a:ext cx="1424303" cy="13715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374612" y="4580571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M.I.S.</a:t>
            </a:r>
          </a:p>
        </p:txBody>
      </p:sp>
      <p:sp>
        <p:nvSpPr>
          <p:cNvPr id="26" name="Oval 25"/>
          <p:cNvSpPr/>
          <p:nvPr/>
        </p:nvSpPr>
        <p:spPr>
          <a:xfrm>
            <a:off x="8193409" y="4125499"/>
            <a:ext cx="1424303" cy="13715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341729" y="4604635"/>
            <a:ext cx="1155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Accounts</a:t>
            </a:r>
          </a:p>
        </p:txBody>
      </p:sp>
      <p:sp>
        <p:nvSpPr>
          <p:cNvPr id="28" name="Oval 27"/>
          <p:cNvSpPr/>
          <p:nvPr/>
        </p:nvSpPr>
        <p:spPr>
          <a:xfrm>
            <a:off x="10286905" y="4101435"/>
            <a:ext cx="1424303" cy="137159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0511131" y="4580571"/>
            <a:ext cx="97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Courier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896599" y="3031955"/>
            <a:ext cx="220476" cy="16042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2"/>
            <a:endCxn id="20" idx="0"/>
          </p:cNvCxnSpPr>
          <p:nvPr/>
        </p:nvCxnSpPr>
        <p:spPr>
          <a:xfrm>
            <a:off x="8879306" y="2967787"/>
            <a:ext cx="7874" cy="32886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557953" y="2999870"/>
            <a:ext cx="254428" cy="16042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899132" y="3805667"/>
            <a:ext cx="5797" cy="28163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59606" y="3791322"/>
            <a:ext cx="5797" cy="28163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006337" y="3795259"/>
            <a:ext cx="5797" cy="28163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0923508" y="1272422"/>
            <a:ext cx="142444" cy="137850"/>
          </a:xfrm>
          <a:prstGeom prst="ellipse">
            <a:avLst/>
          </a:prstGeom>
          <a:solidFill>
            <a:srgbClr val="6A1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1171444" y="1274694"/>
            <a:ext cx="142444" cy="1378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1405732" y="1276966"/>
            <a:ext cx="142444" cy="137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833730" y="1277814"/>
            <a:ext cx="57759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115FD4"/>
                </a:solidFill>
                <a:latin typeface="Century Gothic" panose="020B0502020202020204" pitchFamily="34" charset="0"/>
              </a:rPr>
              <a:t>Typical features:</a:t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1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CMS (e.g. Wordpress) for Website Updates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Product Catalogue Maintenance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Template Setup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Order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Customer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Reporting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3</a:t>
            </a:r>
            <a:r>
              <a:rPr lang="en-GB" sz="2000" baseline="30000" dirty="0">
                <a:latin typeface="Century Gothic" panose="020B0502020202020204" pitchFamily="34" charset="0"/>
              </a:rPr>
              <a:t>rd</a:t>
            </a:r>
            <a:r>
              <a:rPr lang="en-GB" sz="2000" dirty="0">
                <a:latin typeface="Century Gothic" panose="020B0502020202020204" pitchFamily="34" charset="0"/>
              </a:rPr>
              <a:t> Party Software Integration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737892" y="124476"/>
            <a:ext cx="3157818" cy="1129625"/>
            <a:chOff x="7737892" y="124476"/>
            <a:chExt cx="3157818" cy="1129625"/>
          </a:xfrm>
        </p:grpSpPr>
        <p:sp>
          <p:nvSpPr>
            <p:cNvPr id="72" name="TextBox 71"/>
            <p:cNvSpPr txBox="1"/>
            <p:nvPr/>
          </p:nvSpPr>
          <p:spPr>
            <a:xfrm>
              <a:off x="7737892" y="124476"/>
              <a:ext cx="2404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Opportunity Areas: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8008225" y="595363"/>
              <a:ext cx="142444" cy="137850"/>
            </a:xfrm>
            <a:prstGeom prst="ellipse">
              <a:avLst/>
            </a:prstGeom>
            <a:solidFill>
              <a:srgbClr val="6A1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015177" y="1043173"/>
              <a:ext cx="142444" cy="1378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8015406" y="825297"/>
              <a:ext cx="142444" cy="1378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69296" y="514147"/>
              <a:ext cx="2144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</a:rPr>
                <a:t>Increase Turnover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72834" y="723036"/>
              <a:ext cx="214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</a:rPr>
                <a:t>Reduce Admin Costs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183471" y="946324"/>
              <a:ext cx="2712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</a:rPr>
                <a:t>Improve Customer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2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6" grpId="0" animBg="1"/>
      <p:bldP spid="28" grpId="0" animBg="1"/>
      <p:bldP spid="58" grpId="0" animBg="1"/>
      <p:bldP spid="59" grpId="0" animBg="1"/>
      <p:bldP spid="60" grpId="0" animBg="1"/>
      <p:bldP spid="6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0983" y="1341438"/>
            <a:ext cx="515586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Print eCommerce Website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On-going digital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Upgrade to W2P templates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ROI to-date: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Total investment : £36K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Total order revenue : £372K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Total ROI : £336K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Excludes revenue from increased enquiries and savings on administration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13EC4-74CC-478A-93D6-AC203100562A}"/>
              </a:ext>
            </a:extLst>
          </p:cNvPr>
          <p:cNvSpPr txBox="1"/>
          <p:nvPr/>
        </p:nvSpPr>
        <p:spPr>
          <a:xfrm>
            <a:off x="278158" y="335723"/>
            <a:ext cx="49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B622403-0DB6-45AC-AB95-444C78825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7" y="1341438"/>
            <a:ext cx="4040226" cy="20028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52EF80-8E8B-4335-8CA1-C17B492D9965}"/>
              </a:ext>
            </a:extLst>
          </p:cNvPr>
          <p:cNvSpPr txBox="1"/>
          <p:nvPr/>
        </p:nvSpPr>
        <p:spPr>
          <a:xfrm>
            <a:off x="1175148" y="3513683"/>
            <a:ext cx="246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5"/>
              </a:rPr>
              <a:t>www.instaprint.co.uk</a:t>
            </a:r>
            <a:r>
              <a:rPr lang="en-GB" sz="2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7842E-6729-4075-AD6D-2E9688CB593F}"/>
              </a:ext>
            </a:extLst>
          </p:cNvPr>
          <p:cNvSpPr/>
          <p:nvPr/>
        </p:nvSpPr>
        <p:spPr>
          <a:xfrm>
            <a:off x="386687" y="4316233"/>
            <a:ext cx="445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“The enquiry levels went through the roof. We have generated some really nice orders.” </a:t>
            </a:r>
          </a:p>
          <a:p>
            <a:endParaRPr lang="en-GB" i="1" dirty="0">
              <a:solidFill>
                <a:srgbClr val="000000"/>
              </a:solidFill>
            </a:endParaRP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Peter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Gauntley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– Previous Owner</a:t>
            </a:r>
          </a:p>
        </p:txBody>
      </p:sp>
    </p:spTree>
    <p:extLst>
      <p:ext uri="{BB962C8B-B14F-4D97-AF65-F5344CB8AC3E}">
        <p14:creationId xmlns:p14="http://schemas.microsoft.com/office/powerpoint/2010/main" val="2206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3730" y="345211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Find Out More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884" y="1450611"/>
            <a:ext cx="5286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dirty="0"/>
              <a:t>Slides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Full </a:t>
            </a:r>
            <a:r>
              <a:rPr lang="en-GB" dirty="0" err="1"/>
              <a:t>Instaprint</a:t>
            </a:r>
            <a:r>
              <a:rPr lang="en-GB" dirty="0"/>
              <a:t> Case Study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Digital Marketing Infographic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1586" y="1538743"/>
            <a:ext cx="4321589" cy="4240841"/>
          </a:xfrm>
          <a:prstGeom prst="rect">
            <a:avLst/>
          </a:prstGeom>
          <a:noFill/>
          <a:ln w="38100">
            <a:solidFill>
              <a:srgbClr val="691F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Enter your business card in our free draw for a chance to win either: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sz="1000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Free Print eCommerce Website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W2P Private Storefront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</a:t>
            </a:r>
            <a:b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free 12 month local search marketing campaign</a:t>
            </a:r>
            <a:br>
              <a:rPr lang="en-GB" dirty="0">
                <a:latin typeface="Century Gothic" panose="020B0502020202020204" pitchFamily="34" charset="0"/>
              </a:rPr>
            </a:br>
            <a:br>
              <a:rPr lang="en-GB" sz="1000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All entrants receive a free SEO 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950077" y="5614303"/>
            <a:ext cx="494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Come and see us on Stand P130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856CC-D022-4E82-98A7-DD5791E6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07" y="2621634"/>
            <a:ext cx="667263" cy="1989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4B8B2B-8C9D-4FD3-935A-58B291F33C63}"/>
              </a:ext>
            </a:extLst>
          </p:cNvPr>
          <p:cNvSpPr/>
          <p:nvPr/>
        </p:nvSpPr>
        <p:spPr>
          <a:xfrm>
            <a:off x="420816" y="4947397"/>
            <a:ext cx="6356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dirty="0"/>
              <a:t>Visit </a:t>
            </a:r>
            <a:r>
              <a:rPr lang="en-GB" sz="2000" dirty="0">
                <a:hlinkClick r:id="rId4"/>
              </a:rPr>
              <a:t>www.onlineprintsolution.co.uk/resources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9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4F7F9-A9B1-44C9-9D9A-1490B60A884F}"/>
              </a:ext>
            </a:extLst>
          </p:cNvPr>
          <p:cNvSpPr txBox="1"/>
          <p:nvPr/>
        </p:nvSpPr>
        <p:spPr>
          <a:xfrm>
            <a:off x="3506270" y="3136840"/>
            <a:ext cx="517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558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30840</TotalTime>
  <Words>316</Words>
  <Application>Microsoft Office PowerPoint</Application>
  <PresentationFormat>Widescreen</PresentationFormat>
  <Paragraphs>131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119</cp:revision>
  <dcterms:created xsi:type="dcterms:W3CDTF">2018-06-19T07:59:16Z</dcterms:created>
  <dcterms:modified xsi:type="dcterms:W3CDTF">2018-09-17T06:55:06Z</dcterms:modified>
</cp:coreProperties>
</file>