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329" r:id="rId3"/>
    <p:sldId id="330" r:id="rId4"/>
    <p:sldId id="327" r:id="rId5"/>
    <p:sldId id="318" r:id="rId6"/>
    <p:sldId id="332" r:id="rId7"/>
    <p:sldId id="339" r:id="rId8"/>
    <p:sldId id="338" r:id="rId9"/>
    <p:sldId id="340" r:id="rId10"/>
    <p:sldId id="337" r:id="rId11"/>
    <p:sldId id="342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60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B3B"/>
    <a:srgbClr val="E7F5FF"/>
    <a:srgbClr val="FF993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18" y="96"/>
      </p:cViewPr>
      <p:guideLst>
        <p:guide orient="horz" pos="3203"/>
        <p:guide pos="60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E9DBD-78FA-4A5C-A6F8-967AE3200C4C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BFB1-B073-4000-B474-F2370EC4A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0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9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0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5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3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F6D3-C2A5-4F1D-8990-8F2265F68B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6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F514-556B-4DB7-B73F-D51B49145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75052-EE1D-43C2-8C38-8316366E1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0195-CCE2-4112-805F-05CD2BA1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3043F-0C94-423B-ADAB-DC0DDCE8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ACCF8-87B5-4469-B05D-9742875A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3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6EB2-D528-4A0F-B29A-C962FA46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F4F83-FC64-408A-B231-B35C3DF17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FDDCA-DC08-4E8B-9EDA-CA4079A8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34B40-DE37-44C4-9BD2-830C3676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172D-F1F0-466A-98E0-7F3C4D9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F1AF5-02B3-4A7C-BA30-BD5206504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0F25D-ACA9-4622-B664-D6B706ECD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457BE-43F3-4C7A-B810-53C527A6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37B8-27E5-4E77-AB40-CB11B494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3B953-9875-4C0A-B646-64746696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7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63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FBBE-1A01-4160-90B3-29592A12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0105-5E0C-4B91-863B-6EAF96D67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6DE9B-F99E-4E5B-91CD-7B616E9F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6F9C7-1E0C-4CA4-9F1A-13C9180E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7DA05-180D-4530-80C6-020AC507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5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6809-F678-4636-A757-DBAE8DEC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82745-A66B-4CB1-81EE-4F9EA501D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C448-668F-43E7-BC9F-37966799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E42C4-CF9A-48D2-BD80-305F02FE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8D849-9492-4E8C-A7E6-C8D333A9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F48D-FE27-4AD3-A343-1BE1C7C0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FC75-FEC4-45EC-93AC-20F4C907F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2A435-6607-4A67-BC59-C797685A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051D7-3816-4B2A-AE48-07884685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1802A-BBFA-49FE-AE96-BCBB1A53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A20A5-0169-48C4-A147-FDD31632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0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733D-F2DE-4D2A-9FF1-300680A7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69F45-5427-47A5-B8FF-9AE30CC95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AA255-F55A-48AE-B14E-001A0B0B2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83AED-7C36-465D-B90E-E51B61655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85ED0-6179-44D5-BC56-054C5D3EF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BC26A-4C67-4D67-B803-DC3357A5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447A2-828C-407D-B6B9-57471DE9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7A90E-6BD4-4B3A-9563-35CEED97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1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0A16-3E1E-4018-A275-9F06C2D1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F8149-74A6-4B09-ABCD-3DEEA46A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2E8A4-75D3-4D46-A6E1-42F2CD85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7CCE2-A993-4792-B928-435E5D74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2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39087-435D-4C76-830A-ACD06A43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340F8-2DAA-4155-92F2-00529476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BD6CF-A6E6-4A88-B63A-15C0E363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0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0586-F786-4F17-862F-4084B2E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3EB23-6ABA-46E9-A368-1646ACC7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7FA50-E17B-40C5-95DB-2B51E7F0F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4CAF6-A515-4985-8477-3742BD27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EE73E-3991-4CE2-B64A-A56DC84D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F2C2A-991D-4989-905C-BCF2755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8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4C49-AA77-4B1A-82BE-0B1DD63A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DA5C4-31B6-47F6-9FAD-C4C335288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20660-6509-4027-89DF-63CFC3A82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BFBA7-165E-4AE4-A488-7A7B77588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93AB7-438B-4471-853F-DFEE99D9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C39A3-D5EC-45C7-91A6-66FBD46D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93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F6C68-500B-4958-8D88-A062365CA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B51D-AF98-4060-961F-0D2C94ED9219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DCD50-6F9D-4F0B-A444-5D0BEFB89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6AD72-9268-43F0-B8D4-D0DB901D6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3B357-72C6-4F2B-9C5E-69093FBEB0E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98DF40-7DB3-4B03-A8C2-D83D9E00B03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510" y="295853"/>
            <a:ext cx="1913547" cy="5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onlineprintsolution.co.uk/resourc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nstaprint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4421" y="5903259"/>
            <a:ext cx="2887579" cy="95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480657" y="6175809"/>
            <a:ext cx="360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Presented by:  David </a:t>
            </a:r>
            <a:r>
              <a:rPr lang="en-GB" sz="1600" dirty="0" err="1">
                <a:latin typeface="Century Gothic" panose="020B0502020202020204" pitchFamily="34" charset="0"/>
              </a:rPr>
              <a:t>Whiteley</a:t>
            </a:r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Stand P130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4" y="255347"/>
            <a:ext cx="2833998" cy="8134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075747-A37B-4130-B07A-DB6BF40D6BA0}"/>
              </a:ext>
            </a:extLst>
          </p:cNvPr>
          <p:cNvSpPr/>
          <p:nvPr/>
        </p:nvSpPr>
        <p:spPr>
          <a:xfrm>
            <a:off x="9899073" y="117764"/>
            <a:ext cx="2189018" cy="88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ABD3B3-2FEA-4F79-9F01-56A0A3F09C4F}"/>
              </a:ext>
            </a:extLst>
          </p:cNvPr>
          <p:cNvGrpSpPr/>
          <p:nvPr/>
        </p:nvGrpSpPr>
        <p:grpSpPr>
          <a:xfrm>
            <a:off x="2378655" y="1350026"/>
            <a:ext cx="7688709" cy="4563411"/>
            <a:chOff x="1786985" y="1083935"/>
            <a:chExt cx="8952351" cy="539468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EBBF43-2A95-4C8B-8DD5-43439ECD5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985" y="1083935"/>
              <a:ext cx="8952351" cy="539468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FD289B-BE75-49C3-AE8C-84D14B86BDAA}"/>
                </a:ext>
              </a:extLst>
            </p:cNvPr>
            <p:cNvSpPr txBox="1"/>
            <p:nvPr/>
          </p:nvSpPr>
          <p:spPr>
            <a:xfrm>
              <a:off x="3404782" y="3429000"/>
              <a:ext cx="5299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entury Gothic" panose="020B0502020202020204" pitchFamily="34" charset="0"/>
                </a:rPr>
                <a:t>If you build it, will they come?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5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30" y="350189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Achieving Business Growth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5B6D15C-D462-41EA-9609-52D168B3281B}"/>
              </a:ext>
            </a:extLst>
          </p:cNvPr>
          <p:cNvSpPr/>
          <p:nvPr/>
        </p:nvSpPr>
        <p:spPr>
          <a:xfrm>
            <a:off x="990601" y="1537197"/>
            <a:ext cx="2936819" cy="93503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Visibility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4575371-A6ED-49C1-8EAA-628C9724DA29}"/>
              </a:ext>
            </a:extLst>
          </p:cNvPr>
          <p:cNvSpPr/>
          <p:nvPr/>
        </p:nvSpPr>
        <p:spPr>
          <a:xfrm>
            <a:off x="1003209" y="3158034"/>
            <a:ext cx="2945268" cy="956767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Visitors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97CD3F8-9B49-4ADF-9C14-8FBF31FD98F5}"/>
              </a:ext>
            </a:extLst>
          </p:cNvPr>
          <p:cNvSpPr/>
          <p:nvPr/>
        </p:nvSpPr>
        <p:spPr>
          <a:xfrm>
            <a:off x="990601" y="4759852"/>
            <a:ext cx="2987878" cy="9139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Conversions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B9604A-1A51-431C-B5B5-8DA20E02C3F7}"/>
              </a:ext>
            </a:extLst>
          </p:cNvPr>
          <p:cNvSpPr txBox="1"/>
          <p:nvPr/>
        </p:nvSpPr>
        <p:spPr>
          <a:xfrm>
            <a:off x="7635723" y="5610226"/>
            <a:ext cx="281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An on-going process!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32189D9-7584-4157-AF5B-ADA9CCBC7529}"/>
              </a:ext>
            </a:extLst>
          </p:cNvPr>
          <p:cNvSpPr/>
          <p:nvPr/>
        </p:nvSpPr>
        <p:spPr>
          <a:xfrm>
            <a:off x="2231995" y="2521492"/>
            <a:ext cx="483317" cy="58836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80B656-2B2C-4F26-81A5-B9CB59ACC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793" y="1658805"/>
            <a:ext cx="2301395" cy="145441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C26737B-256B-449D-9628-7234A5792FB6}"/>
              </a:ext>
            </a:extLst>
          </p:cNvPr>
          <p:cNvSpPr txBox="1"/>
          <p:nvPr/>
        </p:nvSpPr>
        <p:spPr>
          <a:xfrm>
            <a:off x="7381443" y="3301580"/>
            <a:ext cx="290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Not Just for Xmas!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19CE8DBB-34D4-445E-9B46-359150C43163}"/>
              </a:ext>
            </a:extLst>
          </p:cNvPr>
          <p:cNvSpPr/>
          <p:nvPr/>
        </p:nvSpPr>
        <p:spPr>
          <a:xfrm>
            <a:off x="2242880" y="4132577"/>
            <a:ext cx="483317" cy="58836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B5595-3B8D-4841-BF26-60BF1CBBD68A}"/>
              </a:ext>
            </a:extLst>
          </p:cNvPr>
          <p:cNvSpPr txBox="1"/>
          <p:nvPr/>
        </p:nvSpPr>
        <p:spPr>
          <a:xfrm>
            <a:off x="4082144" y="4988220"/>
            <a:ext cx="281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Enquiries or Orders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A8B08-390D-4BDF-9666-22A0FA79E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715" y="3837650"/>
            <a:ext cx="485775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4C046-35F9-4BC1-94AA-571305B9C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490" y="4332052"/>
            <a:ext cx="485775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E3F4B6-4528-4558-9117-2AFD9E166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523" y="4560652"/>
            <a:ext cx="485775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4EDC7D-B9B4-47FA-B656-A59F0A66A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181" y="5017852"/>
            <a:ext cx="4857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0" grpId="0" animBg="1"/>
      <p:bldP spid="54" grpId="1"/>
      <p:bldP spid="4" grpId="0" animBg="1"/>
      <p:bldP spid="57" grpId="0"/>
      <p:bldP spid="4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3730" y="345211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Find Out More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884" y="1450611"/>
            <a:ext cx="5286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Tx/>
              <a:buChar char="-"/>
            </a:pPr>
            <a:r>
              <a:rPr lang="en-GB" dirty="0"/>
              <a:t>Slides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Full </a:t>
            </a:r>
            <a:r>
              <a:rPr lang="en-GB" dirty="0" err="1"/>
              <a:t>Instaprint</a:t>
            </a:r>
            <a:r>
              <a:rPr lang="en-GB" dirty="0"/>
              <a:t> Case Study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Digital Marketing Infographic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1586" y="1538743"/>
            <a:ext cx="4321589" cy="4240841"/>
          </a:xfrm>
          <a:prstGeom prst="rect">
            <a:avLst/>
          </a:prstGeom>
          <a:noFill/>
          <a:ln w="38100">
            <a:solidFill>
              <a:srgbClr val="691F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Enter your business card in our free draw for a chance to win either:</a:t>
            </a:r>
            <a:br>
              <a:rPr lang="en-GB" dirty="0">
                <a:latin typeface="Century Gothic" panose="020B0502020202020204" pitchFamily="34" charset="0"/>
              </a:rPr>
            </a:br>
            <a:endParaRPr lang="en-GB" sz="1000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A Free Print eCommerce Website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W2P Private Storefront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</a:t>
            </a:r>
            <a:b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A free 12 month local search marketing campaign</a:t>
            </a:r>
            <a:br>
              <a:rPr lang="en-GB" dirty="0">
                <a:latin typeface="Century Gothic" panose="020B0502020202020204" pitchFamily="34" charset="0"/>
              </a:rPr>
            </a:br>
            <a:br>
              <a:rPr lang="en-GB" sz="1000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All entrants receive a free SEO review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950077" y="5614303"/>
            <a:ext cx="4945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Come and see us on Stand P130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856CC-D022-4E82-98A7-DD5791E6A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507" y="2621634"/>
            <a:ext cx="667263" cy="19892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4B8B2B-8C9D-4FD3-935A-58B291F33C63}"/>
              </a:ext>
            </a:extLst>
          </p:cNvPr>
          <p:cNvSpPr/>
          <p:nvPr/>
        </p:nvSpPr>
        <p:spPr>
          <a:xfrm>
            <a:off x="420816" y="4947397"/>
            <a:ext cx="6356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dirty="0"/>
              <a:t>Visit </a:t>
            </a:r>
            <a:r>
              <a:rPr lang="en-GB" sz="2000" dirty="0">
                <a:hlinkClick r:id="rId4"/>
              </a:rPr>
              <a:t>www.onlineprintsolution.co.uk/resources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94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A4F7F9-A9B1-44C9-9D9A-1490B60A884F}"/>
              </a:ext>
            </a:extLst>
          </p:cNvPr>
          <p:cNvSpPr txBox="1"/>
          <p:nvPr/>
        </p:nvSpPr>
        <p:spPr>
          <a:xfrm>
            <a:off x="3506270" y="3136840"/>
            <a:ext cx="517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558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7A5A5-569B-49E9-B34A-9E1061E3CF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00" y="1341438"/>
            <a:ext cx="767938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93CB5-4CC7-4D92-8A8C-AC021C6556F1}"/>
              </a:ext>
            </a:extLst>
          </p:cNvPr>
          <p:cNvSpPr txBox="1"/>
          <p:nvPr/>
        </p:nvSpPr>
        <p:spPr>
          <a:xfrm>
            <a:off x="3707487" y="3251576"/>
            <a:ext cx="5726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The Answer is – not necessarily!</a:t>
            </a:r>
          </a:p>
        </p:txBody>
      </p:sp>
    </p:spTree>
    <p:extLst>
      <p:ext uri="{BB962C8B-B14F-4D97-AF65-F5344CB8AC3E}">
        <p14:creationId xmlns:p14="http://schemas.microsoft.com/office/powerpoint/2010/main" val="134687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7A5A5-569B-49E9-B34A-9E1061E3CF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00" y="1343812"/>
            <a:ext cx="7680966" cy="4569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93CB5-4CC7-4D92-8A8C-AC021C6556F1}"/>
              </a:ext>
            </a:extLst>
          </p:cNvPr>
          <p:cNvSpPr txBox="1"/>
          <p:nvPr/>
        </p:nvSpPr>
        <p:spPr>
          <a:xfrm>
            <a:off x="3473347" y="3031741"/>
            <a:ext cx="5303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Local Search Marketing </a:t>
            </a:r>
            <a:br>
              <a:rPr lang="en-GB" sz="2800" dirty="0">
                <a:latin typeface="Century Gothic" panose="020B0502020202020204" pitchFamily="34" charset="0"/>
              </a:rPr>
            </a:br>
            <a:r>
              <a:rPr lang="en-GB" sz="2800" dirty="0">
                <a:latin typeface="Century Gothic" panose="020B0502020202020204" pitchFamily="34" charset="0"/>
              </a:rPr>
              <a:t>for Printers</a:t>
            </a:r>
          </a:p>
        </p:txBody>
      </p:sp>
    </p:spTree>
    <p:extLst>
      <p:ext uri="{BB962C8B-B14F-4D97-AF65-F5344CB8AC3E}">
        <p14:creationId xmlns:p14="http://schemas.microsoft.com/office/powerpoint/2010/main" val="173210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A4F7F9-A9B1-44C9-9D9A-1490B60A884F}"/>
              </a:ext>
            </a:extLst>
          </p:cNvPr>
          <p:cNvSpPr txBox="1"/>
          <p:nvPr/>
        </p:nvSpPr>
        <p:spPr>
          <a:xfrm>
            <a:off x="280046" y="277355"/>
            <a:ext cx="353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91F99"/>
                </a:solidFill>
                <a:latin typeface="Century Gothic" panose="020B0502020202020204" pitchFamily="34" charset="0"/>
              </a:rPr>
              <a:t>Agenda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3C723-A8FF-452A-9624-FA512705D7F3}"/>
              </a:ext>
            </a:extLst>
          </p:cNvPr>
          <p:cNvSpPr txBox="1"/>
          <p:nvPr/>
        </p:nvSpPr>
        <p:spPr>
          <a:xfrm>
            <a:off x="1157716" y="1679508"/>
            <a:ext cx="43722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Digital Marketing -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Importance of Local Search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Local Search Initiatives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Case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How to Achieve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06876-FEA7-44EE-ABA6-099B337E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5" y="1773238"/>
            <a:ext cx="3852103" cy="32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6382745" y="3129832"/>
            <a:ext cx="587141" cy="1550532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742114" y="2803975"/>
            <a:ext cx="923278" cy="689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531736" y="2121752"/>
            <a:ext cx="998971" cy="179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657736" y="2589569"/>
            <a:ext cx="2036299" cy="6526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729560" y="3129832"/>
            <a:ext cx="137962" cy="112088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3730" y="350189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91F99"/>
                </a:solidFill>
                <a:latin typeface="Century Gothic" panose="020B0502020202020204" pitchFamily="34" charset="0"/>
              </a:rPr>
              <a:t>Digital Marketing - Overview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82409" y="1846496"/>
            <a:ext cx="1553700" cy="1460071"/>
            <a:chOff x="2313978" y="2057400"/>
            <a:chExt cx="1424303" cy="1371599"/>
          </a:xfrm>
          <a:solidFill>
            <a:schemeClr val="bg1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2313978" y="2057400"/>
              <a:ext cx="1424303" cy="137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4134" y="2361662"/>
              <a:ext cx="1363990" cy="6071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DIGITAL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MARKETING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5069055" y="4132926"/>
            <a:ext cx="1109455" cy="10948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SEM</a:t>
            </a:r>
          </a:p>
        </p:txBody>
      </p:sp>
      <p:sp>
        <p:nvSpPr>
          <p:cNvPr id="28" name="Oval 27"/>
          <p:cNvSpPr/>
          <p:nvPr/>
        </p:nvSpPr>
        <p:spPr>
          <a:xfrm>
            <a:off x="3548475" y="3155182"/>
            <a:ext cx="1244696" cy="1171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SEO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578853" y="2716703"/>
            <a:ext cx="1352430" cy="1263315"/>
            <a:chOff x="4035084" y="5281864"/>
            <a:chExt cx="1352430" cy="1263315"/>
          </a:xfrm>
        </p:grpSpPr>
        <p:sp>
          <p:nvSpPr>
            <p:cNvPr id="31" name="Oval 30"/>
            <p:cNvSpPr/>
            <p:nvPr/>
          </p:nvSpPr>
          <p:spPr>
            <a:xfrm>
              <a:off x="4035084" y="5281864"/>
              <a:ext cx="1317199" cy="126331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43876" y="5591692"/>
              <a:ext cx="13436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CONTENT</a:t>
              </a:r>
              <a:b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MARKETING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70395" y="1407375"/>
            <a:ext cx="1200607" cy="1109580"/>
            <a:chOff x="5239069" y="821984"/>
            <a:chExt cx="1200607" cy="1109580"/>
          </a:xfrm>
        </p:grpSpPr>
        <p:sp>
          <p:nvSpPr>
            <p:cNvPr id="30" name="Oval 29"/>
            <p:cNvSpPr/>
            <p:nvPr/>
          </p:nvSpPr>
          <p:spPr>
            <a:xfrm>
              <a:off x="5239069" y="821984"/>
              <a:ext cx="1200607" cy="11095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06902" y="1025348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SOCIAL</a:t>
              </a:r>
              <a:b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MEDIA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55211" y="4648280"/>
            <a:ext cx="1329210" cy="1171072"/>
            <a:chOff x="3733790" y="3356174"/>
            <a:chExt cx="1329210" cy="1171072"/>
          </a:xfrm>
        </p:grpSpPr>
        <p:sp>
          <p:nvSpPr>
            <p:cNvPr id="29" name="Oval 28"/>
            <p:cNvSpPr/>
            <p:nvPr/>
          </p:nvSpPr>
          <p:spPr>
            <a:xfrm>
              <a:off x="3769548" y="3356174"/>
              <a:ext cx="1247908" cy="1171072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33790" y="3618256"/>
              <a:ext cx="13292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VIDEO</a:t>
              </a:r>
              <a:b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PRODUCTION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163337" y="3475439"/>
            <a:ext cx="1400143" cy="1172841"/>
            <a:chOff x="8116387" y="3166978"/>
            <a:chExt cx="1196161" cy="1036053"/>
          </a:xfrm>
        </p:grpSpPr>
        <p:sp>
          <p:nvSpPr>
            <p:cNvPr id="35" name="Oval 34"/>
            <p:cNvSpPr/>
            <p:nvPr/>
          </p:nvSpPr>
          <p:spPr>
            <a:xfrm>
              <a:off x="8183166" y="3166978"/>
              <a:ext cx="1036277" cy="103605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C8A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16387" y="3413500"/>
              <a:ext cx="11961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EMAIL</a:t>
              </a:r>
              <a:b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MARKETING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656199" y="2841170"/>
            <a:ext cx="828910" cy="818459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A7F9E-A769-4886-B17E-B11C28054D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62" y="4540868"/>
            <a:ext cx="3207568" cy="15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A4F7F9-A9B1-44C9-9D9A-1490B60A884F}"/>
              </a:ext>
            </a:extLst>
          </p:cNvPr>
          <p:cNvSpPr txBox="1"/>
          <p:nvPr/>
        </p:nvSpPr>
        <p:spPr>
          <a:xfrm>
            <a:off x="280045" y="277355"/>
            <a:ext cx="5815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91F99"/>
                </a:solidFill>
                <a:latin typeface="Century Gothic" panose="020B0502020202020204" pitchFamily="34" charset="0"/>
              </a:rPr>
              <a:t>Importance of Local 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41E08-020D-4D91-8299-7FD39CCFAA1F}"/>
              </a:ext>
            </a:extLst>
          </p:cNvPr>
          <p:cNvSpPr txBox="1"/>
          <p:nvPr/>
        </p:nvSpPr>
        <p:spPr>
          <a:xfrm>
            <a:off x="783770" y="1741717"/>
            <a:ext cx="10671383" cy="3699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96% of PC owners conduct local searches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46% of all Google searches are local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64% of local customers use search engines and directories as the main way to find a local business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50% of local mobile searchers look for local business information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 78% of local mobile searches result in an offline purchase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Sources : searchengineland.com and business2community.com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C4059-64E9-4D9D-AC01-7364546C6C47}"/>
              </a:ext>
            </a:extLst>
          </p:cNvPr>
          <p:cNvSpPr/>
          <p:nvPr/>
        </p:nvSpPr>
        <p:spPr>
          <a:xfrm>
            <a:off x="293913" y="1048432"/>
            <a:ext cx="11375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1. Local customers are turning to the internet to find local businesses - on desktop AND mobile devices</a:t>
            </a:r>
            <a:endParaRPr lang="en-GB" sz="2000" b="1" i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891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9341E08-020D-4D91-8299-7FD39CCFAA1F}"/>
              </a:ext>
            </a:extLst>
          </p:cNvPr>
          <p:cNvSpPr txBox="1"/>
          <p:nvPr/>
        </p:nvSpPr>
        <p:spPr>
          <a:xfrm>
            <a:off x="587828" y="1447799"/>
            <a:ext cx="8382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Top 2 reasons for local searches are to find a business or a product / service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People tend to search when they are ready to buy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Fewer competitors – easier to achieve good rankings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C4059-64E9-4D9D-AC01-7364546C6C47}"/>
              </a:ext>
            </a:extLst>
          </p:cNvPr>
          <p:cNvSpPr/>
          <p:nvPr/>
        </p:nvSpPr>
        <p:spPr>
          <a:xfrm>
            <a:off x="293913" y="1048431"/>
            <a:ext cx="11375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2. Local search marketing is highly targeted and timely</a:t>
            </a:r>
            <a:endParaRPr lang="en-GB" sz="2000" b="1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61C9A-D518-4B5E-BEDC-BAD42516D1BA}"/>
              </a:ext>
            </a:extLst>
          </p:cNvPr>
          <p:cNvSpPr/>
          <p:nvPr/>
        </p:nvSpPr>
        <p:spPr>
          <a:xfrm>
            <a:off x="290932" y="2699231"/>
            <a:ext cx="11375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3. Claim your Google My Business and Bing Places listing</a:t>
            </a:r>
            <a:endParaRPr lang="en-GB" sz="2000" b="1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55DAB-6401-49F5-98E1-68EFF141C4C2}"/>
              </a:ext>
            </a:extLst>
          </p:cNvPr>
          <p:cNvSpPr txBox="1"/>
          <p:nvPr/>
        </p:nvSpPr>
        <p:spPr>
          <a:xfrm>
            <a:off x="587828" y="3054314"/>
            <a:ext cx="5405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FREE local listings provided by Google and Bing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2511E0-33FD-4993-A155-253465C7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061" y="2010395"/>
            <a:ext cx="2162282" cy="21045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2428F2-1F75-4A32-82F9-FD89480C9601}"/>
              </a:ext>
            </a:extLst>
          </p:cNvPr>
          <p:cNvSpPr/>
          <p:nvPr/>
        </p:nvSpPr>
        <p:spPr>
          <a:xfrm>
            <a:off x="326575" y="3795311"/>
            <a:ext cx="11375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4. Only 20% of adults get news from print newspapers</a:t>
            </a:r>
            <a:endParaRPr lang="en-GB" sz="2000" b="1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42F14-A3A8-4CE1-9931-A568964D5959}"/>
              </a:ext>
            </a:extLst>
          </p:cNvPr>
          <p:cNvSpPr/>
          <p:nvPr/>
        </p:nvSpPr>
        <p:spPr>
          <a:xfrm>
            <a:off x="315687" y="4960084"/>
            <a:ext cx="11375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6. Over 85% of local consumers trust online business reviews</a:t>
            </a:r>
            <a:endParaRPr lang="en-GB" sz="2000" b="1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D3B3C-850A-4D69-82B3-95553161A20B}"/>
              </a:ext>
            </a:extLst>
          </p:cNvPr>
          <p:cNvSpPr txBox="1"/>
          <p:nvPr/>
        </p:nvSpPr>
        <p:spPr>
          <a:xfrm>
            <a:off x="620482" y="4227375"/>
            <a:ext cx="1046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More and more people now use the internet for local news and information on local businesses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C7FFA-AE6B-47C4-8254-20BE42F8B48A}"/>
              </a:ext>
            </a:extLst>
          </p:cNvPr>
          <p:cNvSpPr txBox="1"/>
          <p:nvPr/>
        </p:nvSpPr>
        <p:spPr>
          <a:xfrm>
            <a:off x="587828" y="5448804"/>
            <a:ext cx="6296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Word of mouth still an important local marketing factor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Build your local brand through online reviews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0AA3E4-1D1E-41BD-A59D-AF3CB3FB3A5F}"/>
              </a:ext>
            </a:extLst>
          </p:cNvPr>
          <p:cNvSpPr txBox="1"/>
          <p:nvPr/>
        </p:nvSpPr>
        <p:spPr>
          <a:xfrm>
            <a:off x="280045" y="277355"/>
            <a:ext cx="5815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91F99"/>
                </a:solidFill>
                <a:latin typeface="Century Gothic" panose="020B0502020202020204" pitchFamily="34" charset="0"/>
              </a:rPr>
              <a:t>Importance of Local Search</a:t>
            </a:r>
          </a:p>
        </p:txBody>
      </p:sp>
    </p:spTree>
    <p:extLst>
      <p:ext uri="{BB962C8B-B14F-4D97-AF65-F5344CB8AC3E}">
        <p14:creationId xmlns:p14="http://schemas.microsoft.com/office/powerpoint/2010/main" val="30747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  <p:bldP spid="11" grpId="0"/>
      <p:bldP spid="7" grpId="0"/>
      <p:bldP spid="8" grpId="1"/>
      <p:bldP spid="14" grpId="0"/>
      <p:bldP spid="15" grpId="0"/>
      <p:bldP spid="16" grpId="0"/>
      <p:bldP spid="17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A4F7F9-A9B1-44C9-9D9A-1490B60A884F}"/>
              </a:ext>
            </a:extLst>
          </p:cNvPr>
          <p:cNvSpPr txBox="1"/>
          <p:nvPr/>
        </p:nvSpPr>
        <p:spPr>
          <a:xfrm>
            <a:off x="280046" y="277355"/>
            <a:ext cx="4901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91F99"/>
                </a:solidFill>
                <a:latin typeface="Century Gothic" panose="020B0502020202020204" pitchFamily="34" charset="0"/>
              </a:rPr>
              <a:t>Local Search Marketing – initiatives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4B8E6E-EBCA-4E64-9619-4428C22B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213" y="1837407"/>
            <a:ext cx="6219574" cy="3695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727166-71FC-4C5E-9B18-78D10B59DCE1}"/>
              </a:ext>
            </a:extLst>
          </p:cNvPr>
          <p:cNvSpPr txBox="1"/>
          <p:nvPr/>
        </p:nvSpPr>
        <p:spPr>
          <a:xfrm>
            <a:off x="242513" y="4884708"/>
            <a:ext cx="248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Website ‘localisation’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AB928-7F34-44BC-9E52-058B24DCFFA9}"/>
              </a:ext>
            </a:extLst>
          </p:cNvPr>
          <p:cNvSpPr txBox="1"/>
          <p:nvPr/>
        </p:nvSpPr>
        <p:spPr>
          <a:xfrm>
            <a:off x="5181600" y="5786265"/>
            <a:ext cx="1968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Citation building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2350F-E662-46CF-9C48-C2A929229720}"/>
              </a:ext>
            </a:extLst>
          </p:cNvPr>
          <p:cNvSpPr txBox="1"/>
          <p:nvPr/>
        </p:nvSpPr>
        <p:spPr>
          <a:xfrm>
            <a:off x="250320" y="3985767"/>
            <a:ext cx="1972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Claim your listing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DF192-AE57-4770-8B3F-9164F7DAC653}"/>
              </a:ext>
            </a:extLst>
          </p:cNvPr>
          <p:cNvSpPr txBox="1"/>
          <p:nvPr/>
        </p:nvSpPr>
        <p:spPr>
          <a:xfrm>
            <a:off x="9457687" y="3993989"/>
            <a:ext cx="1566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Build reviews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F8E28B-CE4A-4288-B0F3-13E42A2805B2}"/>
              </a:ext>
            </a:extLst>
          </p:cNvPr>
          <p:cNvSpPr txBox="1"/>
          <p:nvPr/>
        </p:nvSpPr>
        <p:spPr>
          <a:xfrm>
            <a:off x="250915" y="3119053"/>
            <a:ext cx="2493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Build quality backlinks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32236-2F1F-447D-B47F-FBD51D19DE51}"/>
              </a:ext>
            </a:extLst>
          </p:cNvPr>
          <p:cNvSpPr txBox="1"/>
          <p:nvPr/>
        </p:nvSpPr>
        <p:spPr>
          <a:xfrm>
            <a:off x="9447261" y="4883016"/>
            <a:ext cx="2363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Local search visibility</a:t>
            </a:r>
          </a:p>
        </p:txBody>
      </p:sp>
    </p:spTree>
    <p:extLst>
      <p:ext uri="{BB962C8B-B14F-4D97-AF65-F5344CB8AC3E}">
        <p14:creationId xmlns:p14="http://schemas.microsoft.com/office/powerpoint/2010/main" val="13268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0983" y="1341438"/>
            <a:ext cx="515586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Print eCommerce Website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On-going digital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Upgrade to W2P templates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ROI to-date:</a:t>
            </a:r>
            <a:br>
              <a:rPr lang="en-GB" sz="2000" dirty="0"/>
            </a:br>
            <a:endParaRPr lang="en-GB" sz="2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Total investment : £36K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Total order revenue : £372K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000" dirty="0"/>
              <a:t>Total ROI : £336K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Excludes revenue from increased enquiries and savings on administration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513EC4-74CC-478A-93D6-AC203100562A}"/>
              </a:ext>
            </a:extLst>
          </p:cNvPr>
          <p:cNvSpPr txBox="1"/>
          <p:nvPr/>
        </p:nvSpPr>
        <p:spPr>
          <a:xfrm>
            <a:off x="307342" y="277355"/>
            <a:ext cx="4901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91F99"/>
                </a:solidFill>
                <a:latin typeface="Century Gothic" panose="020B0502020202020204" pitchFamily="34" charset="0"/>
              </a:rPr>
              <a:t>Local Search Marketing - Case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22403-0DB6-45AC-AB95-444C78825F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87" y="1341438"/>
            <a:ext cx="4040226" cy="20028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52EF80-8E8B-4335-8CA1-C17B492D9965}"/>
              </a:ext>
            </a:extLst>
          </p:cNvPr>
          <p:cNvSpPr txBox="1"/>
          <p:nvPr/>
        </p:nvSpPr>
        <p:spPr>
          <a:xfrm>
            <a:off x="1175148" y="3513683"/>
            <a:ext cx="246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4"/>
              </a:rPr>
              <a:t>www.instaprint.co.uk</a:t>
            </a:r>
            <a:r>
              <a:rPr lang="en-GB" sz="20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7842E-6729-4075-AD6D-2E9688CB593F}"/>
              </a:ext>
            </a:extLst>
          </p:cNvPr>
          <p:cNvSpPr/>
          <p:nvPr/>
        </p:nvSpPr>
        <p:spPr>
          <a:xfrm>
            <a:off x="386687" y="4316233"/>
            <a:ext cx="4455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</a:rPr>
              <a:t>“The enquiry levels went through the roof. We have generated some really nice orders.” </a:t>
            </a:r>
          </a:p>
          <a:p>
            <a:endParaRPr lang="en-GB" i="1" dirty="0">
              <a:solidFill>
                <a:srgbClr val="000000"/>
              </a:solidFill>
            </a:endParaRPr>
          </a:p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Peter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Gauntley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– Previous Owner</a:t>
            </a:r>
          </a:p>
        </p:txBody>
      </p:sp>
    </p:spTree>
    <p:extLst>
      <p:ext uri="{BB962C8B-B14F-4D97-AF65-F5344CB8AC3E}">
        <p14:creationId xmlns:p14="http://schemas.microsoft.com/office/powerpoint/2010/main" val="2206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 bldLvl="5" animBg="1"/>
      <p:bldP spid="1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46495</TotalTime>
  <Words>413</Words>
  <Application>Microsoft Office PowerPoint</Application>
  <PresentationFormat>Widescreen</PresentationFormat>
  <Paragraphs>96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Carole Whiteley</cp:lastModifiedBy>
  <cp:revision>158</cp:revision>
  <dcterms:created xsi:type="dcterms:W3CDTF">2018-06-19T07:59:16Z</dcterms:created>
  <dcterms:modified xsi:type="dcterms:W3CDTF">2018-09-27T15:15:52Z</dcterms:modified>
</cp:coreProperties>
</file>